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8" r:id="rId7"/>
    <p:sldId id="261" r:id="rId8"/>
    <p:sldId id="262" r:id="rId9"/>
    <p:sldId id="263" r:id="rId10"/>
    <p:sldId id="264" r:id="rId11"/>
    <p:sldId id="265" r:id="rId12"/>
    <p:sldId id="266" r:id="rId13"/>
    <p:sldId id="267" r:id="rId1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27/10/1439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27/10/1439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27/10/1439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27/10/1439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27/10/1439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27/10/1439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27/10/1439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27/10/1439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27/10/1439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27/10/1439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27/10/1439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27/10/1439</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476673"/>
            <a:ext cx="7772400" cy="1296143"/>
          </a:xfrm>
        </p:spPr>
        <p:txBody>
          <a:bodyPr>
            <a:normAutofit fontScale="90000"/>
          </a:bodyPr>
          <a:lstStyle/>
          <a:p>
            <a:r>
              <a:rPr lang="ar-IQ" dirty="0">
                <a:solidFill>
                  <a:prstClr val="black"/>
                </a:solidFill>
              </a:rPr>
              <a:t>محاضرات </a:t>
            </a:r>
            <a:br>
              <a:rPr lang="ar-IQ" dirty="0">
                <a:solidFill>
                  <a:prstClr val="black"/>
                </a:solidFill>
              </a:rPr>
            </a:br>
            <a:r>
              <a:rPr lang="ar-IQ" dirty="0">
                <a:solidFill>
                  <a:prstClr val="black"/>
                </a:solidFill>
              </a:rPr>
              <a:t>مادة </a:t>
            </a:r>
            <a:r>
              <a:rPr lang="ar-IQ" dirty="0" smtClean="0">
                <a:solidFill>
                  <a:prstClr val="black"/>
                </a:solidFill>
              </a:rPr>
              <a:t>استراليا الاقليمية </a:t>
            </a:r>
            <a:endParaRPr lang="ar-IQ" dirty="0"/>
          </a:p>
        </p:txBody>
      </p:sp>
      <p:sp>
        <p:nvSpPr>
          <p:cNvPr id="3" name="عنوان فرعي 2"/>
          <p:cNvSpPr>
            <a:spLocks noGrp="1"/>
          </p:cNvSpPr>
          <p:nvPr>
            <p:ph type="subTitle" idx="1"/>
          </p:nvPr>
        </p:nvSpPr>
        <p:spPr>
          <a:xfrm>
            <a:off x="1371600" y="2132856"/>
            <a:ext cx="6400800" cy="3505944"/>
          </a:xfrm>
        </p:spPr>
        <p:txBody>
          <a:bodyPr/>
          <a:lstStyle/>
          <a:p>
            <a:pPr lvl="0"/>
            <a:r>
              <a:rPr lang="ar-IQ" sz="4000" dirty="0">
                <a:solidFill>
                  <a:prstClr val="black"/>
                </a:solidFill>
              </a:rPr>
              <a:t>المرحلة الأولى </a:t>
            </a:r>
          </a:p>
          <a:p>
            <a:pPr lvl="0"/>
            <a:r>
              <a:rPr lang="ar-IQ" sz="4000" dirty="0">
                <a:solidFill>
                  <a:prstClr val="black"/>
                </a:solidFill>
              </a:rPr>
              <a:t>قسم </a:t>
            </a:r>
            <a:r>
              <a:rPr lang="ar-IQ" sz="4000" dirty="0" smtClean="0">
                <a:solidFill>
                  <a:prstClr val="black"/>
                </a:solidFill>
              </a:rPr>
              <a:t>الجغرافية </a:t>
            </a:r>
          </a:p>
          <a:p>
            <a:pPr lvl="0"/>
            <a:r>
              <a:rPr lang="ar-IQ" sz="4000" dirty="0" smtClean="0">
                <a:solidFill>
                  <a:prstClr val="black"/>
                </a:solidFill>
              </a:rPr>
              <a:t>اعداد </a:t>
            </a:r>
          </a:p>
          <a:p>
            <a:pPr lvl="0"/>
            <a:r>
              <a:rPr lang="ar-IQ" sz="4000" dirty="0" smtClean="0">
                <a:solidFill>
                  <a:prstClr val="black"/>
                </a:solidFill>
              </a:rPr>
              <a:t>د. ذكرى عادل محمود  </a:t>
            </a:r>
            <a:endParaRPr lang="ar-IQ" sz="4000" dirty="0">
              <a:solidFill>
                <a:prstClr val="black"/>
              </a:solidFill>
            </a:endParaRPr>
          </a:p>
          <a:p>
            <a:endParaRPr lang="ar-IQ" dirty="0"/>
          </a:p>
        </p:txBody>
      </p:sp>
    </p:spTree>
    <p:extLst>
      <p:ext uri="{BB962C8B-B14F-4D97-AF65-F5344CB8AC3E}">
        <p14:creationId xmlns:p14="http://schemas.microsoft.com/office/powerpoint/2010/main" val="1907449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363272" cy="5793507"/>
          </a:xfrm>
        </p:spPr>
        <p:txBody>
          <a:bodyPr>
            <a:normAutofit fontScale="85000" lnSpcReduction="20000"/>
          </a:bodyPr>
          <a:lstStyle/>
          <a:p>
            <a:pPr marL="0" indent="0">
              <a:buNone/>
            </a:pPr>
            <a:r>
              <a:rPr lang="ar-IQ" sz="4000" b="1" dirty="0" smtClean="0">
                <a:solidFill>
                  <a:srgbClr val="FF0000"/>
                </a:solidFill>
                <a:latin typeface="SimplifiedArabic-Bold"/>
              </a:rPr>
              <a:t>2- </a:t>
            </a:r>
            <a:r>
              <a:rPr lang="ar-IQ" sz="4000" b="1" dirty="0" smtClean="0">
                <a:solidFill>
                  <a:srgbClr val="FF0000"/>
                </a:solidFill>
                <a:latin typeface="SimplifiedArabic-Bold-Identity-H"/>
              </a:rPr>
              <a:t> الإقليم </a:t>
            </a:r>
            <a:r>
              <a:rPr lang="ar-IQ" sz="4000" b="1" dirty="0">
                <a:solidFill>
                  <a:srgbClr val="FF0000"/>
                </a:solidFill>
                <a:latin typeface="SimplifiedArabic-Bold-Identity-H"/>
              </a:rPr>
              <a:t>المعتدل الدافئ </a:t>
            </a:r>
            <a:r>
              <a:rPr lang="ar-IQ" sz="4000" b="1" dirty="0" smtClean="0">
                <a:solidFill>
                  <a:srgbClr val="FF0000"/>
                </a:solidFill>
                <a:latin typeface="SimplifiedArabic-Bold-Identity-H"/>
              </a:rPr>
              <a:t>(الساحلي) : </a:t>
            </a:r>
            <a:endParaRPr lang="ar-IQ" sz="4000" b="1" dirty="0">
              <a:solidFill>
                <a:srgbClr val="FF0000"/>
              </a:solidFill>
              <a:latin typeface="SimplifiedArabic-Bold-Identity-H"/>
            </a:endParaRPr>
          </a:p>
          <a:p>
            <a:r>
              <a:rPr lang="ar-IQ" dirty="0">
                <a:solidFill>
                  <a:srgbClr val="2C292A"/>
                </a:solidFill>
                <a:latin typeface="SimplifiedArabic-Identity-H"/>
              </a:rPr>
              <a:t>يشمل السهول والسفوح الشرقية الواقعة جنوب مدار الجدي ، صيفه حار وشتاؤه معتدل</a:t>
            </a:r>
          </a:p>
          <a:p>
            <a:r>
              <a:rPr lang="ar-IQ" dirty="0">
                <a:solidFill>
                  <a:srgbClr val="2C292A"/>
                </a:solidFill>
                <a:latin typeface="SimplifiedArabic-Identity-H"/>
              </a:rPr>
              <a:t>وتسقط أمطاره طول العام وتزداد في الصيف ، تنمو فيه حشائش </a:t>
            </a:r>
            <a:r>
              <a:rPr lang="ar-IQ" dirty="0" err="1" smtClean="0">
                <a:solidFill>
                  <a:srgbClr val="2C292A"/>
                </a:solidFill>
                <a:latin typeface="SimplifiedArabic-Identity-H"/>
              </a:rPr>
              <a:t>الاستبس</a:t>
            </a:r>
            <a:r>
              <a:rPr lang="ar-IQ" dirty="0" smtClean="0">
                <a:solidFill>
                  <a:srgbClr val="2C292A"/>
                </a:solidFill>
                <a:latin typeface="SimplifiedArabic-Identity-H"/>
              </a:rPr>
              <a:t> </a:t>
            </a:r>
            <a:r>
              <a:rPr lang="ar-IQ" dirty="0">
                <a:solidFill>
                  <a:srgbClr val="2C292A"/>
                </a:solidFill>
                <a:latin typeface="SimplifiedArabic-Identity-H"/>
              </a:rPr>
              <a:t>التي تتخللها</a:t>
            </a:r>
          </a:p>
          <a:p>
            <a:r>
              <a:rPr lang="ar-IQ" dirty="0">
                <a:solidFill>
                  <a:srgbClr val="2C292A"/>
                </a:solidFill>
                <a:latin typeface="SimplifiedArabic-Identity-H"/>
              </a:rPr>
              <a:t>بعض أنواع </a:t>
            </a:r>
            <a:r>
              <a:rPr lang="ar-IQ" dirty="0" smtClean="0">
                <a:solidFill>
                  <a:srgbClr val="2C292A"/>
                </a:solidFill>
                <a:latin typeface="SimplifiedArabic-Identity-H"/>
              </a:rPr>
              <a:t>الأشجار </a:t>
            </a:r>
            <a:r>
              <a:rPr lang="ar-IQ" dirty="0">
                <a:solidFill>
                  <a:srgbClr val="2C292A"/>
                </a:solidFill>
                <a:latin typeface="SimplifiedArabic-Identity-H"/>
              </a:rPr>
              <a:t>أهمها أشجار الكافور ، ويجود هذا </a:t>
            </a:r>
            <a:r>
              <a:rPr lang="ar-IQ" dirty="0" smtClean="0">
                <a:solidFill>
                  <a:srgbClr val="2C292A"/>
                </a:solidFill>
                <a:latin typeface="SimplifiedArabic-Identity-H"/>
              </a:rPr>
              <a:t>الإقليم بخيرات وفيرة </a:t>
            </a:r>
            <a:r>
              <a:rPr lang="ar-IQ" dirty="0">
                <a:solidFill>
                  <a:srgbClr val="2C292A"/>
                </a:solidFill>
                <a:latin typeface="SimplifiedArabic-Identity-H"/>
              </a:rPr>
              <a:t>من </a:t>
            </a:r>
            <a:r>
              <a:rPr lang="ar-IQ" dirty="0" smtClean="0">
                <a:solidFill>
                  <a:srgbClr val="2C292A"/>
                </a:solidFill>
                <a:latin typeface="SimplifiedArabic-Identity-H"/>
              </a:rPr>
              <a:t>الفاكهة والقمح </a:t>
            </a:r>
            <a:r>
              <a:rPr lang="ar-IQ" dirty="0">
                <a:solidFill>
                  <a:srgbClr val="2C292A"/>
                </a:solidFill>
                <a:latin typeface="SimplifiedArabic-Identity-H"/>
              </a:rPr>
              <a:t>واللحوم </a:t>
            </a:r>
            <a:r>
              <a:rPr lang="ar-IQ" dirty="0" smtClean="0">
                <a:solidFill>
                  <a:srgbClr val="2C292A"/>
                </a:solidFill>
                <a:latin typeface="SimplifiedArabic-Identity-H"/>
              </a:rPr>
              <a:t>.</a:t>
            </a:r>
          </a:p>
          <a:p>
            <a:pPr marL="0" indent="0">
              <a:buNone/>
            </a:pPr>
            <a:r>
              <a:rPr lang="ar-IQ" sz="3300" b="1" dirty="0">
                <a:solidFill>
                  <a:srgbClr val="FF0000"/>
                </a:solidFill>
              </a:rPr>
              <a:t>3</a:t>
            </a:r>
            <a:r>
              <a:rPr lang="ar-IQ" sz="3300" b="1" dirty="0" smtClean="0">
                <a:solidFill>
                  <a:srgbClr val="FF0000"/>
                </a:solidFill>
              </a:rPr>
              <a:t>- الإقليم </a:t>
            </a:r>
            <a:r>
              <a:rPr lang="ar-IQ" sz="3300" b="1" dirty="0">
                <a:solidFill>
                  <a:srgbClr val="FF0000"/>
                </a:solidFill>
              </a:rPr>
              <a:t>المعتدل الدافئ الداخلي </a:t>
            </a:r>
            <a:r>
              <a:rPr lang="ar-IQ" sz="3300" b="1" dirty="0" smtClean="0">
                <a:solidFill>
                  <a:srgbClr val="FF0000"/>
                </a:solidFill>
              </a:rPr>
              <a:t>(</a:t>
            </a:r>
            <a:r>
              <a:rPr lang="ar-IQ" sz="3300" b="1" dirty="0" err="1" smtClean="0">
                <a:solidFill>
                  <a:srgbClr val="FF0000"/>
                </a:solidFill>
              </a:rPr>
              <a:t>الاستبس</a:t>
            </a:r>
            <a:r>
              <a:rPr lang="ar-IQ" sz="3300" b="1" dirty="0" smtClean="0">
                <a:solidFill>
                  <a:srgbClr val="FF0000"/>
                </a:solidFill>
              </a:rPr>
              <a:t>):</a:t>
            </a:r>
            <a:endParaRPr lang="ar-IQ" sz="3300" b="1" dirty="0">
              <a:solidFill>
                <a:srgbClr val="FF0000"/>
              </a:solidFill>
            </a:endParaRPr>
          </a:p>
          <a:p>
            <a:r>
              <a:rPr lang="ar-IQ" dirty="0"/>
              <a:t>يتمثل هذا </a:t>
            </a:r>
            <a:r>
              <a:rPr lang="ar-IQ" dirty="0" smtClean="0"/>
              <a:t>الإقليم </a:t>
            </a:r>
            <a:r>
              <a:rPr lang="ar-IQ" dirty="0"/>
              <a:t>في الركن الجنوبي من السهول الوسطى ويشمل حوض نهر </a:t>
            </a:r>
            <a:r>
              <a:rPr lang="ar-IQ" dirty="0" err="1" smtClean="0"/>
              <a:t>موراي</a:t>
            </a:r>
            <a:r>
              <a:rPr lang="ar-IQ" dirty="0" smtClean="0"/>
              <a:t> </a:t>
            </a:r>
            <a:r>
              <a:rPr lang="ar-IQ" dirty="0" err="1" smtClean="0"/>
              <a:t>ودارلنج</a:t>
            </a:r>
            <a:r>
              <a:rPr lang="ar-IQ" dirty="0" smtClean="0"/>
              <a:t> </a:t>
            </a:r>
            <a:r>
              <a:rPr lang="ar-IQ" dirty="0"/>
              <a:t>والسفوح الغربية للمرتفعات الشرقية ويمتد غرباً حتى </a:t>
            </a:r>
            <a:r>
              <a:rPr lang="ar-IQ" dirty="0" smtClean="0"/>
              <a:t>الصحراء </a:t>
            </a:r>
            <a:r>
              <a:rPr lang="ar-IQ" dirty="0"/>
              <a:t>، أمطاره صيفية</a:t>
            </a:r>
          </a:p>
          <a:p>
            <a:r>
              <a:rPr lang="ar-IQ" dirty="0"/>
              <a:t>متذبذبة تقل كلما اتجهنا غرباً . تنمو فيه حشائش </a:t>
            </a:r>
            <a:r>
              <a:rPr lang="ar-IQ" dirty="0" err="1" smtClean="0"/>
              <a:t>الاستبس</a:t>
            </a:r>
            <a:r>
              <a:rPr lang="ar-IQ" dirty="0" smtClean="0"/>
              <a:t> </a:t>
            </a:r>
            <a:r>
              <a:rPr lang="ar-IQ" dirty="0"/>
              <a:t>التي تتخللها بعض الشجي ا رت</a:t>
            </a:r>
          </a:p>
          <a:p>
            <a:r>
              <a:rPr lang="ar-IQ" dirty="0"/>
              <a:t>وتجود فيه </a:t>
            </a:r>
            <a:r>
              <a:rPr lang="ar-IQ" dirty="0" smtClean="0"/>
              <a:t>زراعة </a:t>
            </a:r>
            <a:r>
              <a:rPr lang="ar-IQ" dirty="0"/>
              <a:t>القمح و تربية </a:t>
            </a:r>
            <a:r>
              <a:rPr lang="ar-IQ" dirty="0" smtClean="0"/>
              <a:t>الأغنام </a:t>
            </a:r>
            <a:r>
              <a:rPr lang="ar-IQ" dirty="0"/>
              <a:t>.</a:t>
            </a:r>
            <a:endParaRPr lang="ar-IQ" dirty="0">
              <a:solidFill>
                <a:srgbClr val="2C292A"/>
              </a:solidFill>
              <a:latin typeface="SimplifiedArabic-Identity-H"/>
            </a:endParaRPr>
          </a:p>
        </p:txBody>
      </p:sp>
    </p:spTree>
    <p:extLst>
      <p:ext uri="{BB962C8B-B14F-4D97-AF65-F5344CB8AC3E}">
        <p14:creationId xmlns:p14="http://schemas.microsoft.com/office/powerpoint/2010/main" val="2377711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5937523"/>
          </a:xfrm>
        </p:spPr>
        <p:txBody>
          <a:bodyPr>
            <a:normAutofit fontScale="92500" lnSpcReduction="20000"/>
          </a:bodyPr>
          <a:lstStyle/>
          <a:p>
            <a:pPr marL="0" indent="0">
              <a:buNone/>
            </a:pPr>
            <a:r>
              <a:rPr lang="ar-IQ" b="1" dirty="0" smtClean="0"/>
              <a:t>4- الإقليم </a:t>
            </a:r>
            <a:r>
              <a:rPr lang="ar-IQ" b="1" dirty="0"/>
              <a:t>المعتدل البارد :</a:t>
            </a:r>
          </a:p>
          <a:p>
            <a:r>
              <a:rPr lang="ar-IQ" dirty="0"/>
              <a:t>يسود في جنوب شرق القارة ويشمل جزيرتي تسمانيا ونيوزلندا ، شتاؤه بارد وصيفه معتدل</a:t>
            </a:r>
          </a:p>
          <a:p>
            <a:r>
              <a:rPr lang="ar-IQ" dirty="0"/>
              <a:t>وأمطار طول العام ، تنمو فيه </a:t>
            </a:r>
            <a:r>
              <a:rPr lang="ar-IQ" dirty="0" smtClean="0"/>
              <a:t>الأشجار </a:t>
            </a:r>
            <a:r>
              <a:rPr lang="ar-IQ" dirty="0" err="1" smtClean="0"/>
              <a:t>النفضية</a:t>
            </a:r>
            <a:r>
              <a:rPr lang="ar-IQ" dirty="0" smtClean="0"/>
              <a:t> </a:t>
            </a:r>
            <a:r>
              <a:rPr lang="ar-IQ" dirty="0"/>
              <a:t>وأشجار الكافور ، وقد اجتثت مساحات</a:t>
            </a:r>
          </a:p>
          <a:p>
            <a:r>
              <a:rPr lang="ar-IQ" dirty="0"/>
              <a:t>كبيرة وحلت مكانها </a:t>
            </a:r>
            <a:r>
              <a:rPr lang="ar-IQ" dirty="0" smtClean="0"/>
              <a:t>زراعة </a:t>
            </a:r>
            <a:r>
              <a:rPr lang="ar-IQ" dirty="0"/>
              <a:t>الحبوب والفاكهة وحظائر الدواجن </a:t>
            </a:r>
            <a:r>
              <a:rPr lang="ar-IQ" dirty="0" smtClean="0"/>
              <a:t>ومراعي الأغنام .</a:t>
            </a:r>
          </a:p>
          <a:p>
            <a:pPr marL="0" indent="0">
              <a:buNone/>
            </a:pPr>
            <a:r>
              <a:rPr lang="ar-IQ" b="1" dirty="0" smtClean="0"/>
              <a:t>5- الإقليم الصحراوي </a:t>
            </a:r>
            <a:r>
              <a:rPr lang="ar-IQ" b="1" dirty="0"/>
              <a:t>:</a:t>
            </a:r>
          </a:p>
          <a:p>
            <a:r>
              <a:rPr lang="ar-IQ" dirty="0"/>
              <a:t>وهو أكثر </a:t>
            </a:r>
            <a:r>
              <a:rPr lang="ar-IQ" dirty="0" smtClean="0"/>
              <a:t>الأقاليم </a:t>
            </a:r>
            <a:r>
              <a:rPr lang="ar-IQ" dirty="0"/>
              <a:t>المناخية اتساعاً يغطي وسط القارة وغربها، شديد </a:t>
            </a:r>
            <a:r>
              <a:rPr lang="ar-IQ" dirty="0" smtClean="0"/>
              <a:t>الحرارة </a:t>
            </a:r>
            <a:r>
              <a:rPr lang="ar-IQ" dirty="0"/>
              <a:t>صيفاً والبرودة</a:t>
            </a:r>
          </a:p>
          <a:p>
            <a:r>
              <a:rPr lang="ar-IQ" dirty="0"/>
              <a:t>شتاء وخاصة في الليل حيت تصل إلى ما دون الصفر ، أمطاره نادرة تنمو فيه الحشائش</a:t>
            </a:r>
          </a:p>
          <a:p>
            <a:r>
              <a:rPr lang="ar-IQ" dirty="0"/>
              <a:t>الشوكية والصبار والسنط الصح ا روي التي تتحمل الجفاف و تربى به بعض أنواع الحيوانات .</a:t>
            </a:r>
          </a:p>
        </p:txBody>
      </p:sp>
    </p:spTree>
    <p:extLst>
      <p:ext uri="{BB962C8B-B14F-4D97-AF65-F5344CB8AC3E}">
        <p14:creationId xmlns:p14="http://schemas.microsoft.com/office/powerpoint/2010/main" val="734255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lstStyle/>
          <a:p>
            <a:pPr marL="0" indent="0">
              <a:buNone/>
            </a:pPr>
            <a:r>
              <a:rPr lang="ar-IQ" b="1" dirty="0" smtClean="0"/>
              <a:t>6-إقليم </a:t>
            </a:r>
            <a:r>
              <a:rPr lang="ar-IQ" b="1" dirty="0"/>
              <a:t>البحر المتوسط :</a:t>
            </a:r>
          </a:p>
          <a:p>
            <a:pPr marL="0" indent="0">
              <a:buNone/>
            </a:pPr>
            <a:r>
              <a:rPr lang="ar-IQ" dirty="0"/>
              <a:t>يظهر في الركن الجنوبي الغربي من القارة والسواحل المحيطة بخليج سبنسر ومصب </a:t>
            </a:r>
            <a:r>
              <a:rPr lang="ar-IQ" dirty="0" smtClean="0"/>
              <a:t>نهر ميري.</a:t>
            </a:r>
            <a:endParaRPr lang="ar-IQ" dirty="0"/>
          </a:p>
        </p:txBody>
      </p:sp>
    </p:spTree>
    <p:extLst>
      <p:ext uri="{BB962C8B-B14F-4D97-AF65-F5344CB8AC3E}">
        <p14:creationId xmlns:p14="http://schemas.microsoft.com/office/powerpoint/2010/main" val="686570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fontScale="90000"/>
          </a:bodyPr>
          <a:lstStyle/>
          <a:p>
            <a:pPr algn="r"/>
            <a:r>
              <a:rPr lang="ar-IQ" dirty="0" smtClean="0">
                <a:solidFill>
                  <a:srgbClr val="FF0000"/>
                </a:solidFill>
              </a:rPr>
              <a:t>المحاضرة الخامسة : </a:t>
            </a:r>
            <a:r>
              <a:rPr lang="ar-IQ" b="1" dirty="0">
                <a:solidFill>
                  <a:srgbClr val="FF0000"/>
                </a:solidFill>
                <a:latin typeface="SimplifiedArabic-Bold-Identity-H"/>
              </a:rPr>
              <a:t>السكان</a:t>
            </a:r>
            <a:endParaRPr lang="ar-IQ" dirty="0">
              <a:solidFill>
                <a:srgbClr val="FF0000"/>
              </a:solidFill>
            </a:endParaRPr>
          </a:p>
        </p:txBody>
      </p:sp>
      <p:sp>
        <p:nvSpPr>
          <p:cNvPr id="3" name="عنصر نائب للمحتوى 2"/>
          <p:cNvSpPr>
            <a:spLocks noGrp="1"/>
          </p:cNvSpPr>
          <p:nvPr>
            <p:ph idx="1"/>
          </p:nvPr>
        </p:nvSpPr>
        <p:spPr>
          <a:xfrm>
            <a:off x="457200" y="1268760"/>
            <a:ext cx="8229600" cy="4857403"/>
          </a:xfrm>
        </p:spPr>
        <p:txBody>
          <a:bodyPr>
            <a:normAutofit/>
          </a:bodyPr>
          <a:lstStyle/>
          <a:p>
            <a:pPr marL="0" indent="0">
              <a:buNone/>
            </a:pPr>
            <a:r>
              <a:rPr lang="ar-IQ" dirty="0">
                <a:solidFill>
                  <a:srgbClr val="2C292A"/>
                </a:solidFill>
                <a:latin typeface="SimplifiedArabic-Identity-H"/>
              </a:rPr>
              <a:t>بلغ عدد سكان </a:t>
            </a:r>
            <a:r>
              <a:rPr lang="ar-IQ" dirty="0" smtClean="0">
                <a:solidFill>
                  <a:srgbClr val="2C292A"/>
                </a:solidFill>
                <a:latin typeface="SimplifiedArabic-Identity-H"/>
              </a:rPr>
              <a:t>استراليا (</a:t>
            </a:r>
            <a:r>
              <a:rPr lang="ar-IQ" dirty="0" smtClean="0">
                <a:solidFill>
                  <a:srgbClr val="2C292A"/>
                </a:solidFill>
                <a:latin typeface="SimplifiedArabic"/>
              </a:rPr>
              <a:t>36 </a:t>
            </a:r>
            <a:r>
              <a:rPr lang="ar-IQ" dirty="0" smtClean="0">
                <a:solidFill>
                  <a:srgbClr val="2C292A"/>
                </a:solidFill>
                <a:latin typeface="SimplifiedArabic-Identity-H"/>
              </a:rPr>
              <a:t>) مليون </a:t>
            </a:r>
            <a:r>
              <a:rPr lang="ar-IQ" dirty="0">
                <a:solidFill>
                  <a:srgbClr val="2C292A"/>
                </a:solidFill>
                <a:latin typeface="SimplifiedArabic-Identity-H"/>
              </a:rPr>
              <a:t>نسمة ويتركز توزيعهم على النحو التالي </a:t>
            </a:r>
            <a:r>
              <a:rPr lang="ar-IQ" dirty="0" smtClean="0">
                <a:solidFill>
                  <a:srgbClr val="2C292A"/>
                </a:solidFill>
                <a:latin typeface="SimplifiedArabic-Identity-H"/>
              </a:rPr>
              <a:t>:-</a:t>
            </a:r>
          </a:p>
          <a:p>
            <a:pPr marL="0" indent="0">
              <a:buNone/>
            </a:pPr>
            <a:r>
              <a:rPr lang="ar-IQ" dirty="0" smtClean="0"/>
              <a:t>1-مناطق </a:t>
            </a:r>
            <a:r>
              <a:rPr lang="ar-IQ" dirty="0"/>
              <a:t>كثيفة السكان مثل السواحل الشرقية والمناطق الصناعية الكبرى .</a:t>
            </a:r>
          </a:p>
          <a:p>
            <a:pPr marL="0" indent="0">
              <a:buNone/>
            </a:pPr>
            <a:r>
              <a:rPr lang="ar-IQ" dirty="0" smtClean="0"/>
              <a:t>2-المناطق </a:t>
            </a:r>
            <a:r>
              <a:rPr lang="ar-IQ" dirty="0"/>
              <a:t>الز ا رعية الخصبة مثل سهول نهري </a:t>
            </a:r>
            <a:r>
              <a:rPr lang="ar-IQ" dirty="0" err="1" smtClean="0"/>
              <a:t>موراى</a:t>
            </a:r>
            <a:r>
              <a:rPr lang="ar-IQ" dirty="0" smtClean="0"/>
              <a:t> </a:t>
            </a:r>
            <a:r>
              <a:rPr lang="ar-IQ" dirty="0" err="1"/>
              <a:t>ودارلنج</a:t>
            </a:r>
            <a:r>
              <a:rPr lang="ar-IQ" dirty="0"/>
              <a:t> في الجنوب الشرقي .</a:t>
            </a:r>
          </a:p>
          <a:p>
            <a:pPr marL="0" indent="0">
              <a:buNone/>
            </a:pPr>
            <a:r>
              <a:rPr lang="ar-IQ" dirty="0" smtClean="0"/>
              <a:t>3 -مناطق </a:t>
            </a:r>
            <a:r>
              <a:rPr lang="ar-IQ" dirty="0"/>
              <a:t>قليلة السكان وسط وغرب </a:t>
            </a:r>
            <a:r>
              <a:rPr lang="ar-IQ" dirty="0" smtClean="0"/>
              <a:t>استراليا </a:t>
            </a:r>
            <a:r>
              <a:rPr lang="ar-IQ" dirty="0"/>
              <a:t>بسبب </a:t>
            </a:r>
            <a:r>
              <a:rPr lang="ar-IQ"/>
              <a:t>الظروف </a:t>
            </a:r>
            <a:r>
              <a:rPr lang="ar-IQ" smtClean="0"/>
              <a:t>الصحراوية </a:t>
            </a:r>
            <a:r>
              <a:rPr lang="ar-IQ"/>
              <a:t>ومناطق </a:t>
            </a:r>
            <a:r>
              <a:rPr lang="ar-IQ" smtClean="0"/>
              <a:t>الشمال  (حشائش </a:t>
            </a:r>
            <a:r>
              <a:rPr lang="ar-IQ" dirty="0"/>
              <a:t>السافانا </a:t>
            </a:r>
            <a:r>
              <a:rPr lang="ar-IQ"/>
              <a:t>والغابات </a:t>
            </a:r>
            <a:r>
              <a:rPr lang="ar-IQ" smtClean="0"/>
              <a:t>المدارية ) . </a:t>
            </a:r>
            <a:endParaRPr lang="ar-IQ" dirty="0"/>
          </a:p>
        </p:txBody>
      </p:sp>
    </p:spTree>
    <p:extLst>
      <p:ext uri="{BB962C8B-B14F-4D97-AF65-F5344CB8AC3E}">
        <p14:creationId xmlns:p14="http://schemas.microsoft.com/office/powerpoint/2010/main" val="2768560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922114"/>
          </a:xfrm>
        </p:spPr>
        <p:txBody>
          <a:bodyPr>
            <a:normAutofit/>
          </a:bodyPr>
          <a:lstStyle/>
          <a:p>
            <a:pPr algn="r"/>
            <a:r>
              <a:rPr lang="ar-IQ" dirty="0" smtClean="0">
                <a:solidFill>
                  <a:srgbClr val="FF0000"/>
                </a:solidFill>
              </a:rPr>
              <a:t>المحاضرة الاولى : الموقع والمساحة </a:t>
            </a:r>
            <a:endParaRPr lang="ar-IQ" dirty="0">
              <a:solidFill>
                <a:srgbClr val="FF0000"/>
              </a:solidFill>
            </a:endParaRPr>
          </a:p>
        </p:txBody>
      </p:sp>
      <p:sp>
        <p:nvSpPr>
          <p:cNvPr id="3" name="عنصر نائب للمحتوى 2"/>
          <p:cNvSpPr>
            <a:spLocks noGrp="1"/>
          </p:cNvSpPr>
          <p:nvPr>
            <p:ph idx="1"/>
          </p:nvPr>
        </p:nvSpPr>
        <p:spPr>
          <a:xfrm>
            <a:off x="457200" y="1268760"/>
            <a:ext cx="8229600" cy="4857403"/>
          </a:xfrm>
        </p:spPr>
        <p:txBody>
          <a:bodyPr>
            <a:normAutofit fontScale="92500"/>
          </a:bodyPr>
          <a:lstStyle/>
          <a:p>
            <a:r>
              <a:rPr lang="ar-IQ" dirty="0"/>
              <a:t>تقع قارة أستراليا في النصف الجنوبي من الكرة </a:t>
            </a:r>
            <a:r>
              <a:rPr lang="ar-IQ" dirty="0" smtClean="0"/>
              <a:t>الأرضية </a:t>
            </a:r>
            <a:r>
              <a:rPr lang="ar-IQ" dirty="0"/>
              <a:t>إلى الجنوب الشرقي من قارة آسيا بين دائرتي عرض 11 - 39 درجة جنوباً، كما أنها تقع في النصف الشرقي من الكرة </a:t>
            </a:r>
            <a:r>
              <a:rPr lang="ar-IQ" dirty="0" smtClean="0"/>
              <a:t>الأرضية </a:t>
            </a:r>
            <a:r>
              <a:rPr lang="ar-IQ" dirty="0"/>
              <a:t>وعلى بعد </a:t>
            </a:r>
            <a:r>
              <a:rPr lang="ar-IQ" dirty="0" smtClean="0"/>
              <a:t>الاف الكيلومترات </a:t>
            </a:r>
            <a:r>
              <a:rPr lang="ar-IQ" dirty="0"/>
              <a:t>من قلب العالم القديم مما أدى إلى تأخر اكتشافها وتعميرها ، وهي </a:t>
            </a:r>
            <a:r>
              <a:rPr lang="ar-IQ" dirty="0" smtClean="0"/>
              <a:t>أصغر </a:t>
            </a:r>
            <a:r>
              <a:rPr lang="ar-IQ" dirty="0"/>
              <a:t>قارات العالم إذ تبلغ مساحتها حوالي 9 </a:t>
            </a:r>
            <a:r>
              <a:rPr lang="ar-IQ" dirty="0" err="1"/>
              <a:t>مايين</a:t>
            </a:r>
            <a:r>
              <a:rPr lang="ar-IQ" dirty="0"/>
              <a:t> كم </a:t>
            </a:r>
            <a:r>
              <a:rPr lang="ar-IQ" sz="3000" dirty="0">
                <a:solidFill>
                  <a:prstClr val="black"/>
                </a:solidFill>
              </a:rPr>
              <a:t>2 تحيط بها المياه من جميع الجهات ، </a:t>
            </a:r>
            <a:r>
              <a:rPr lang="ar-IQ" dirty="0" smtClean="0"/>
              <a:t>المحيط </a:t>
            </a:r>
            <a:r>
              <a:rPr lang="ar-IQ" dirty="0"/>
              <a:t>الهادي من الشرق والمحيط المتجمد الجنوبي من الجنوب والمحيط الهندي من الغرب وبحر </a:t>
            </a:r>
            <a:r>
              <a:rPr lang="ar-IQ" dirty="0" err="1"/>
              <a:t>أرفورا</a:t>
            </a:r>
            <a:r>
              <a:rPr lang="ar-IQ" dirty="0"/>
              <a:t> وتيمور من الشمال وأمام سواحلها الجنوبية والشرقية تنتشر مجموعة من الجزر ، أهمها جزر تسمانيا ونيوزيلندا ،وكاليدونيا الجديدة </a:t>
            </a:r>
          </a:p>
        </p:txBody>
      </p:sp>
    </p:spTree>
    <p:extLst>
      <p:ext uri="{BB962C8B-B14F-4D97-AF65-F5344CB8AC3E}">
        <p14:creationId xmlns:p14="http://schemas.microsoft.com/office/powerpoint/2010/main" val="2623236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78098"/>
          </a:xfrm>
        </p:spPr>
        <p:txBody>
          <a:bodyPr/>
          <a:lstStyle/>
          <a:p>
            <a:pPr algn="r"/>
            <a:r>
              <a:rPr lang="ar-IQ" dirty="0">
                <a:solidFill>
                  <a:srgbClr val="FF0000"/>
                </a:solidFill>
              </a:rPr>
              <a:t>المحاضرة الثانية : مظاهر </a:t>
            </a:r>
            <a:r>
              <a:rPr lang="ar-IQ" dirty="0" smtClean="0">
                <a:solidFill>
                  <a:srgbClr val="FF0000"/>
                </a:solidFill>
              </a:rPr>
              <a:t>السطح </a:t>
            </a:r>
            <a:endParaRPr lang="ar-IQ" dirty="0">
              <a:solidFill>
                <a:srgbClr val="FF0000"/>
              </a:solidFill>
            </a:endParaRPr>
          </a:p>
        </p:txBody>
      </p:sp>
      <p:sp>
        <p:nvSpPr>
          <p:cNvPr id="3" name="عنصر نائب للمحتوى 2"/>
          <p:cNvSpPr>
            <a:spLocks noGrp="1"/>
          </p:cNvSpPr>
          <p:nvPr>
            <p:ph idx="1"/>
          </p:nvPr>
        </p:nvSpPr>
        <p:spPr>
          <a:xfrm>
            <a:off x="457200" y="1124744"/>
            <a:ext cx="8229600" cy="5001419"/>
          </a:xfrm>
        </p:spPr>
        <p:txBody>
          <a:bodyPr>
            <a:normAutofit fontScale="92500" lnSpcReduction="20000"/>
          </a:bodyPr>
          <a:lstStyle/>
          <a:p>
            <a:pPr marL="0" indent="0">
              <a:buNone/>
            </a:pPr>
            <a:r>
              <a:rPr lang="ar-IQ" dirty="0" smtClean="0"/>
              <a:t>يمكن </a:t>
            </a:r>
            <a:r>
              <a:rPr lang="ar-IQ" dirty="0"/>
              <a:t>أن نتبين مظاهر السطح الرئيسية </a:t>
            </a:r>
            <a:r>
              <a:rPr lang="ar-IQ" dirty="0" smtClean="0"/>
              <a:t>الآتية </a:t>
            </a:r>
            <a:r>
              <a:rPr lang="ar-IQ" dirty="0"/>
              <a:t>: </a:t>
            </a:r>
            <a:endParaRPr lang="ar-IQ" dirty="0" smtClean="0"/>
          </a:p>
          <a:p>
            <a:pPr marL="0" indent="0">
              <a:buNone/>
            </a:pPr>
            <a:r>
              <a:rPr lang="ar-IQ" dirty="0" smtClean="0"/>
              <a:t>1ـ </a:t>
            </a:r>
            <a:r>
              <a:rPr lang="ar-IQ" dirty="0"/>
              <a:t>الهضبة الغربية . 2ـ الهضبة الوسطى . 3ـ الهضبة الشرقية </a:t>
            </a:r>
            <a:endParaRPr lang="ar-IQ" dirty="0" smtClean="0"/>
          </a:p>
          <a:p>
            <a:pPr marL="0" indent="0">
              <a:buNone/>
            </a:pPr>
            <a:r>
              <a:rPr lang="ar-IQ" b="1" dirty="0" smtClean="0"/>
              <a:t>اولاً : </a:t>
            </a:r>
            <a:r>
              <a:rPr lang="ar-IQ" b="1" dirty="0"/>
              <a:t>الهضبة الغربية : </a:t>
            </a:r>
            <a:r>
              <a:rPr lang="ar-IQ" dirty="0"/>
              <a:t>وهي هضبة محدودة </a:t>
            </a:r>
            <a:r>
              <a:rPr lang="ar-IQ" dirty="0" smtClean="0"/>
              <a:t>الارتفاع </a:t>
            </a:r>
            <a:r>
              <a:rPr lang="ar-IQ" dirty="0"/>
              <a:t>يتراوح ارتفاعها ما بين 300و600 متر فوق مستوى سطح البحر ، تغطي أكثر من نصف مساحة القارة </a:t>
            </a:r>
            <a:r>
              <a:rPr lang="ar-IQ" dirty="0" smtClean="0"/>
              <a:t>الا أنها </a:t>
            </a:r>
            <a:r>
              <a:rPr lang="ar-IQ" dirty="0"/>
              <a:t>تعتبر أقل جهاتها سكاناً بسبب عدم </a:t>
            </a:r>
            <a:r>
              <a:rPr lang="ar-IQ" dirty="0" smtClean="0"/>
              <a:t>ملائمة مناخها </a:t>
            </a:r>
            <a:r>
              <a:rPr lang="ar-IQ" dirty="0"/>
              <a:t>، عدا الطرف الجنوبي الغربي حيث يسود مناخ البحر المتوسط وتظهر في وسطها بعض الجبال مثل جبال </a:t>
            </a:r>
            <a:r>
              <a:rPr lang="ar-IQ" dirty="0" err="1"/>
              <a:t>ماكدونال</a:t>
            </a:r>
            <a:r>
              <a:rPr lang="ar-IQ" dirty="0"/>
              <a:t> ، كما يوجد في جنوبها الغربي مجموعة من البحيرات الضحلة ،كما يحف بالهضبة من الجنوب سهل منخفض يعرف باسم سهل </a:t>
            </a:r>
            <a:r>
              <a:rPr lang="ar-IQ" dirty="0" err="1"/>
              <a:t>نوا</a:t>
            </a:r>
            <a:r>
              <a:rPr lang="ar-IQ" dirty="0"/>
              <a:t> بور وتنحدر من الهضبة مجموعة من </a:t>
            </a:r>
            <a:r>
              <a:rPr lang="ar-IQ" dirty="0" smtClean="0"/>
              <a:t>الأودية </a:t>
            </a:r>
            <a:r>
              <a:rPr lang="ar-IQ" dirty="0"/>
              <a:t>تجري نحو المحيط الهندي ، تتميز بالجفاف معظم السنة عدا نهر سوان في الجنوب الغربي حيث تغزر </a:t>
            </a:r>
            <a:r>
              <a:rPr lang="ar-IQ" dirty="0" smtClean="0"/>
              <a:t>الأمطار </a:t>
            </a:r>
            <a:r>
              <a:rPr lang="ar-IQ" dirty="0"/>
              <a:t>فتجري فيه المياه طول العام . </a:t>
            </a:r>
          </a:p>
        </p:txBody>
      </p:sp>
    </p:spTree>
    <p:extLst>
      <p:ext uri="{BB962C8B-B14F-4D97-AF65-F5344CB8AC3E}">
        <p14:creationId xmlns:p14="http://schemas.microsoft.com/office/powerpoint/2010/main" val="1487523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normAutofit lnSpcReduction="10000"/>
          </a:bodyPr>
          <a:lstStyle/>
          <a:p>
            <a:pPr marL="0" indent="0">
              <a:buNone/>
            </a:pPr>
            <a:r>
              <a:rPr lang="ar-IQ" b="1" dirty="0"/>
              <a:t>ثانياً ـ السهول الوسطى والساحلية : </a:t>
            </a:r>
            <a:r>
              <a:rPr lang="ar-IQ" dirty="0"/>
              <a:t>تمتد فيما بين الهضبة الغربية والمرتفعات الشرقية وتنقسم إلى </a:t>
            </a:r>
            <a:r>
              <a:rPr lang="ar-IQ" dirty="0" smtClean="0"/>
              <a:t>ثلاثة </a:t>
            </a:r>
            <a:r>
              <a:rPr lang="ar-IQ" dirty="0"/>
              <a:t>أحواض هي : حوض </a:t>
            </a:r>
            <a:r>
              <a:rPr lang="ar-IQ" dirty="0" err="1"/>
              <a:t>كربنتاريا</a:t>
            </a:r>
            <a:r>
              <a:rPr lang="ar-IQ" dirty="0"/>
              <a:t> في الشمال ويتميز بانخفاض وانحدار نحو الشمال ، وحوض بحيرة إير في الوسط ويتميز بالجفاف وعدم جريان مياه أنهاره طول العام وتكثر به </a:t>
            </a:r>
            <a:r>
              <a:rPr lang="ar-IQ" dirty="0" smtClean="0"/>
              <a:t>الآبار الارتوازية </a:t>
            </a:r>
            <a:r>
              <a:rPr lang="ar-IQ" dirty="0"/>
              <a:t>، ثم حوض نهر </a:t>
            </a:r>
            <a:r>
              <a:rPr lang="ar-IQ" dirty="0" err="1" smtClean="0"/>
              <a:t>موراي</a:t>
            </a:r>
            <a:r>
              <a:rPr lang="ar-IQ" dirty="0" smtClean="0"/>
              <a:t> </a:t>
            </a:r>
            <a:r>
              <a:rPr lang="ar-IQ" dirty="0"/>
              <a:t>في الشرق ونهر </a:t>
            </a:r>
            <a:r>
              <a:rPr lang="ar-IQ" dirty="0" err="1"/>
              <a:t>دارلنج</a:t>
            </a:r>
            <a:r>
              <a:rPr lang="ar-IQ" dirty="0"/>
              <a:t> من الشمال حيث يستمدان مياههما من المرتفعات الشرقية ويتجهان نحو خليج سبنسر ، ويعتبر الحوض من أهم مناطق الإنتاج </a:t>
            </a:r>
            <a:r>
              <a:rPr lang="ar-IQ" dirty="0" err="1"/>
              <a:t>ااقتصادي</a:t>
            </a:r>
            <a:r>
              <a:rPr lang="ar-IQ" dirty="0"/>
              <a:t> في أستراليا حيث تنتشر مراعي الماشية على أطرافه الجنوبية ، ومراعي </a:t>
            </a:r>
            <a:r>
              <a:rPr lang="ar-IQ" dirty="0" err="1"/>
              <a:t>اأغنام</a:t>
            </a:r>
            <a:r>
              <a:rPr lang="ar-IQ" dirty="0"/>
              <a:t> على </a:t>
            </a:r>
            <a:r>
              <a:rPr lang="ar-IQ" dirty="0" err="1"/>
              <a:t>اأطراف</a:t>
            </a:r>
            <a:r>
              <a:rPr lang="ar-IQ" dirty="0"/>
              <a:t> الشمالية الجافة ، و تمتد السهول الساحلية في شرق القارة وغربها التي تتسع أحياناً وتضيق أحياناً أخرى تبعاً اقتراب المرتفعات أو بعدها عن الساحل . </a:t>
            </a:r>
          </a:p>
        </p:txBody>
      </p:sp>
    </p:spTree>
    <p:extLst>
      <p:ext uri="{BB962C8B-B14F-4D97-AF65-F5344CB8AC3E}">
        <p14:creationId xmlns:p14="http://schemas.microsoft.com/office/powerpoint/2010/main" val="3509785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lstStyle/>
          <a:p>
            <a:pPr marL="0" indent="0">
              <a:buNone/>
            </a:pPr>
            <a:r>
              <a:rPr lang="ar-IQ" b="1" dirty="0"/>
              <a:t>ثالثاً ـ المرتفعات الشرقية : </a:t>
            </a:r>
            <a:r>
              <a:rPr lang="ar-IQ" dirty="0"/>
              <a:t>تمتد هذه المرتفعات في شكل قوس على طول القارة من الشمال إلى الجنوب وهي أكثر ارتفاعاً من الهضبة الغربية وتزداد ارتفاعاً في الجنوب عند جبال </a:t>
            </a:r>
            <a:r>
              <a:rPr lang="ar-IQ" dirty="0" smtClean="0"/>
              <a:t>الأب الأسترالية </a:t>
            </a:r>
            <a:r>
              <a:rPr lang="ar-IQ" dirty="0"/>
              <a:t>حيث يصل ارتفاعها إلى 2400 متر فوق سطح البحر ويخترقها عدد من الممرات التي تربط بين الساحل الشرقي والسهول الوسطى وتتميز بوجود المدن الرئيسية في طرفه الجنوبي مثل نيوكاسل وسدني وملبورن ، كما تتميز بوجود الثروات المعدنية مثل الذهب والرصاص والفضة والقصدير والحديد وخاصة بالقرب من مدينتي سدني ونيوكاسل ، مما أدى إلى تركز معظم السكان في هذا </a:t>
            </a:r>
            <a:r>
              <a:rPr lang="ar-IQ" dirty="0" smtClean="0"/>
              <a:t>الإقليم </a:t>
            </a:r>
            <a:r>
              <a:rPr lang="ar-IQ" dirty="0"/>
              <a:t>.</a:t>
            </a:r>
          </a:p>
        </p:txBody>
      </p:sp>
    </p:spTree>
    <p:extLst>
      <p:ext uri="{BB962C8B-B14F-4D97-AF65-F5344CB8AC3E}">
        <p14:creationId xmlns:p14="http://schemas.microsoft.com/office/powerpoint/2010/main" val="2171646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endParaRPr lang="ar-IQ" dirty="0"/>
          </a:p>
        </p:txBody>
      </p:sp>
      <p:pic>
        <p:nvPicPr>
          <p:cNvPr id="1026" name="Picture 2" descr="C:\Users\almarsa\Desktop\New folder\bujuku-lake-ugand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052735"/>
            <a:ext cx="8370223" cy="52366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6540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922114"/>
          </a:xfrm>
        </p:spPr>
        <p:txBody>
          <a:bodyPr/>
          <a:lstStyle/>
          <a:p>
            <a:pPr algn="r"/>
            <a:r>
              <a:rPr lang="ar-IQ" dirty="0" smtClean="0">
                <a:solidFill>
                  <a:srgbClr val="FF0000"/>
                </a:solidFill>
              </a:rPr>
              <a:t>المحاضرة الثالثة : المناخ </a:t>
            </a:r>
            <a:r>
              <a:rPr lang="ar-IQ" dirty="0">
                <a:solidFill>
                  <a:srgbClr val="FF0000"/>
                </a:solidFill>
              </a:rPr>
              <a:t>: </a:t>
            </a:r>
          </a:p>
        </p:txBody>
      </p:sp>
      <p:sp>
        <p:nvSpPr>
          <p:cNvPr id="3" name="عنصر نائب للمحتوى 2"/>
          <p:cNvSpPr>
            <a:spLocks noGrp="1"/>
          </p:cNvSpPr>
          <p:nvPr>
            <p:ph idx="1"/>
          </p:nvPr>
        </p:nvSpPr>
        <p:spPr>
          <a:xfrm>
            <a:off x="457200" y="1268760"/>
            <a:ext cx="8229600" cy="4857403"/>
          </a:xfrm>
        </p:spPr>
        <p:txBody>
          <a:bodyPr>
            <a:normAutofit fontScale="77500" lnSpcReduction="20000"/>
          </a:bodyPr>
          <a:lstStyle/>
          <a:p>
            <a:pPr marL="0" indent="0">
              <a:buNone/>
            </a:pPr>
            <a:r>
              <a:rPr lang="ar-IQ" dirty="0" smtClean="0"/>
              <a:t>بالرغم من صغر مساحة </a:t>
            </a:r>
            <a:r>
              <a:rPr lang="ar-IQ" dirty="0"/>
              <a:t>القارة </a:t>
            </a:r>
            <a:r>
              <a:rPr lang="ar-IQ" dirty="0" smtClean="0"/>
              <a:t>واحاطتها </a:t>
            </a:r>
            <a:r>
              <a:rPr lang="ar-IQ" dirty="0"/>
              <a:t>بالمياه من </a:t>
            </a:r>
            <a:r>
              <a:rPr lang="ar-IQ" dirty="0" smtClean="0"/>
              <a:t>جميع الجهات الا أن تأثر مناخها يعتبر </a:t>
            </a:r>
            <a:r>
              <a:rPr lang="ar-IQ" dirty="0"/>
              <a:t>محدوداً جدا ويرجع ذلك إلى شكل وامتداد المرتفعات من جهة وقلة الخلجان فيها من جهة أخرى ، ولهذا تقتصر المؤثرات البحرية على </a:t>
            </a:r>
            <a:r>
              <a:rPr lang="ar-IQ" dirty="0" smtClean="0"/>
              <a:t>الأجزاء </a:t>
            </a:r>
            <a:r>
              <a:rPr lang="ar-IQ" dirty="0"/>
              <a:t>الساحلية بينما تتميز </a:t>
            </a:r>
            <a:r>
              <a:rPr lang="ar-IQ" dirty="0" smtClean="0"/>
              <a:t>الأجزاء </a:t>
            </a:r>
            <a:r>
              <a:rPr lang="ar-IQ" dirty="0"/>
              <a:t>الداخلية بتطرف المناخ صيفاً </a:t>
            </a:r>
            <a:r>
              <a:rPr lang="ar-IQ" dirty="0" smtClean="0"/>
              <a:t>وشتاء .</a:t>
            </a:r>
          </a:p>
          <a:p>
            <a:pPr marL="0" indent="0">
              <a:buNone/>
            </a:pPr>
            <a:r>
              <a:rPr lang="ar-IQ" b="1" dirty="0" smtClean="0"/>
              <a:t>المناخ في </a:t>
            </a:r>
            <a:r>
              <a:rPr lang="ar-IQ" b="1" dirty="0"/>
              <a:t>شتاء النصف </a:t>
            </a:r>
            <a:r>
              <a:rPr lang="ar-IQ" b="1" dirty="0" smtClean="0"/>
              <a:t>الجنوبي: </a:t>
            </a:r>
            <a:endParaRPr lang="ar-IQ" dirty="0" smtClean="0"/>
          </a:p>
          <a:p>
            <a:pPr marL="0" indent="0">
              <a:buNone/>
            </a:pPr>
            <a:r>
              <a:rPr lang="ar-IQ" dirty="0"/>
              <a:t>1ـ في هذا الفصل تتعامد الشمس على مدار السرطان فيحل فصل (</a:t>
            </a:r>
            <a:r>
              <a:rPr lang="ar-IQ" dirty="0" smtClean="0"/>
              <a:t>البرودة </a:t>
            </a:r>
            <a:r>
              <a:rPr lang="ar-IQ" dirty="0"/>
              <a:t>)فصل الشتاء </a:t>
            </a:r>
            <a:r>
              <a:rPr lang="ar-IQ" dirty="0" smtClean="0"/>
              <a:t>في </a:t>
            </a:r>
            <a:r>
              <a:rPr lang="ar-IQ" dirty="0"/>
              <a:t>أستراليا الواقعة في النصف الجنوبي من الكرة </a:t>
            </a:r>
            <a:r>
              <a:rPr lang="ar-IQ" dirty="0" err="1"/>
              <a:t>اأرضية</a:t>
            </a:r>
            <a:r>
              <a:rPr lang="ar-IQ" dirty="0"/>
              <a:t> ويصل متوسط الحرارة في شمال أستراليا إلى </a:t>
            </a:r>
            <a:r>
              <a:rPr lang="ar-IQ" dirty="0" smtClean="0"/>
              <a:t>24م </a:t>
            </a:r>
            <a:r>
              <a:rPr lang="ar-IQ" dirty="0"/>
              <a:t>، تقل كلما اتجهنا جنوباً حتى تصل إلى أقل من 010م ، ويتمركز على وسط القارة ضغط مرتفع تهب منه رياح جافة في اتجاه السواحل الشمالية والجنوبية </a:t>
            </a:r>
            <a:r>
              <a:rPr lang="ar-IQ" dirty="0" smtClean="0"/>
              <a:t>.</a:t>
            </a:r>
          </a:p>
          <a:p>
            <a:pPr marL="0" indent="0">
              <a:buNone/>
            </a:pPr>
            <a:r>
              <a:rPr lang="ar-IQ" dirty="0"/>
              <a:t>2ـ تهب الرياح الجنوبية الشرقية الممطرة على السواحل والمرتفعات الشرقية </a:t>
            </a:r>
            <a:r>
              <a:rPr lang="ar-IQ" dirty="0" err="1"/>
              <a:t>وا</a:t>
            </a:r>
            <a:r>
              <a:rPr lang="ar-IQ" dirty="0"/>
              <a:t> تتوغل نحو الداخل </a:t>
            </a:r>
            <a:endParaRPr lang="ar-IQ" dirty="0" smtClean="0"/>
          </a:p>
          <a:p>
            <a:pPr marL="0" indent="0">
              <a:buNone/>
            </a:pPr>
            <a:r>
              <a:rPr lang="ar-IQ" dirty="0"/>
              <a:t>3</a:t>
            </a:r>
            <a:r>
              <a:rPr lang="ar-IQ" dirty="0" smtClean="0"/>
              <a:t>ـ </a:t>
            </a:r>
            <a:r>
              <a:rPr lang="ar-IQ" dirty="0"/>
              <a:t>تهب الرياح الشمالية الغربية العكسية الممطرة على السواحل الجنوبية الغربية والشرقية .</a:t>
            </a:r>
          </a:p>
          <a:p>
            <a:pPr marL="0" indent="0">
              <a:buNone/>
            </a:pPr>
            <a:endParaRPr lang="ar-IQ" dirty="0"/>
          </a:p>
          <a:p>
            <a:pPr marL="0" indent="0">
              <a:buNone/>
            </a:pPr>
            <a:endParaRPr lang="ar-IQ" dirty="0" smtClean="0"/>
          </a:p>
          <a:p>
            <a:pPr marL="0" indent="0">
              <a:buNone/>
            </a:pPr>
            <a:endParaRPr lang="ar-IQ" dirty="0" smtClean="0"/>
          </a:p>
        </p:txBody>
      </p:sp>
    </p:spTree>
    <p:extLst>
      <p:ext uri="{BB962C8B-B14F-4D97-AF65-F5344CB8AC3E}">
        <p14:creationId xmlns:p14="http://schemas.microsoft.com/office/powerpoint/2010/main" val="1794637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rmAutofit fontScale="90000"/>
          </a:bodyPr>
          <a:lstStyle/>
          <a:p>
            <a:pPr algn="r"/>
            <a:r>
              <a:rPr lang="ar-IQ" sz="4000" dirty="0"/>
              <a:t>المناخ في صيف النصف الجنوبي</a:t>
            </a:r>
          </a:p>
        </p:txBody>
      </p:sp>
      <p:sp>
        <p:nvSpPr>
          <p:cNvPr id="3" name="عنصر نائب للمحتوى 2"/>
          <p:cNvSpPr>
            <a:spLocks noGrp="1"/>
          </p:cNvSpPr>
          <p:nvPr>
            <p:ph idx="1"/>
          </p:nvPr>
        </p:nvSpPr>
        <p:spPr>
          <a:xfrm>
            <a:off x="457200" y="908720"/>
            <a:ext cx="8229600" cy="5217443"/>
          </a:xfrm>
        </p:spPr>
        <p:txBody>
          <a:bodyPr/>
          <a:lstStyle/>
          <a:p>
            <a:pPr marL="0" indent="0">
              <a:buNone/>
            </a:pPr>
            <a:r>
              <a:rPr lang="ar-IQ" dirty="0"/>
              <a:t>في هذا الفصل تتعامد الشمس على مدار الجدي فتشتد الحرارة على وسط استراليا وتصل </a:t>
            </a:r>
            <a:r>
              <a:rPr lang="ar-IQ" dirty="0" smtClean="0"/>
              <a:t>إلى49 </a:t>
            </a:r>
            <a:r>
              <a:rPr lang="ar-IQ" dirty="0"/>
              <a:t>م وتنخفض نسبياً كلما اتجهنا جنوباً ، ويسود الضغط المنخفض على وسط القارة مما يجذب إليه الرياح الجنوبية الشرقية الممطرة فتسبب في سقوط </a:t>
            </a:r>
            <a:r>
              <a:rPr lang="ar-IQ" dirty="0" smtClean="0"/>
              <a:t>الأمطار </a:t>
            </a:r>
            <a:r>
              <a:rPr lang="ar-IQ" dirty="0"/>
              <a:t>على السهول ً غزيرة والمرتفعات الشرقية ، كما تجتذب الرياح الموسمية الشمالية الغربية التي تسقط أمطارا على السواحل الشمالية للقارة تقل كلما اتجهنا نحو الداخل.</a:t>
            </a:r>
          </a:p>
        </p:txBody>
      </p:sp>
    </p:spTree>
    <p:extLst>
      <p:ext uri="{BB962C8B-B14F-4D97-AF65-F5344CB8AC3E}">
        <p14:creationId xmlns:p14="http://schemas.microsoft.com/office/powerpoint/2010/main" val="3720458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IQ" sz="3600" dirty="0">
                <a:solidFill>
                  <a:srgbClr val="FF0000"/>
                </a:solidFill>
              </a:rPr>
              <a:t>المحاضرة الرابعة : </a:t>
            </a:r>
            <a:r>
              <a:rPr lang="ar-IQ" sz="3600" dirty="0" smtClean="0">
                <a:solidFill>
                  <a:srgbClr val="FF0000"/>
                </a:solidFill>
              </a:rPr>
              <a:t>الأقاليم </a:t>
            </a:r>
            <a:r>
              <a:rPr lang="ar-IQ" sz="3600" dirty="0">
                <a:solidFill>
                  <a:srgbClr val="FF0000"/>
                </a:solidFill>
              </a:rPr>
              <a:t>المناخية والنباتية في </a:t>
            </a:r>
            <a:r>
              <a:rPr lang="ar-IQ" sz="3600" dirty="0" smtClean="0">
                <a:solidFill>
                  <a:srgbClr val="FF0000"/>
                </a:solidFill>
              </a:rPr>
              <a:t>استراليا</a:t>
            </a:r>
            <a:endParaRPr lang="ar-IQ" sz="3600" dirty="0">
              <a:solidFill>
                <a:srgbClr val="FF0000"/>
              </a:solidFill>
            </a:endParaRPr>
          </a:p>
        </p:txBody>
      </p:sp>
      <p:sp>
        <p:nvSpPr>
          <p:cNvPr id="3" name="عنصر نائب للمحتوى 2"/>
          <p:cNvSpPr>
            <a:spLocks noGrp="1"/>
          </p:cNvSpPr>
          <p:nvPr>
            <p:ph idx="1"/>
          </p:nvPr>
        </p:nvSpPr>
        <p:spPr>
          <a:xfrm>
            <a:off x="457200" y="1196752"/>
            <a:ext cx="8363272" cy="4929411"/>
          </a:xfrm>
        </p:spPr>
        <p:txBody>
          <a:bodyPr>
            <a:normAutofit fontScale="92500" lnSpcReduction="10000"/>
          </a:bodyPr>
          <a:lstStyle/>
          <a:p>
            <a:pPr marL="0" indent="0">
              <a:buNone/>
            </a:pPr>
            <a:r>
              <a:rPr lang="ar-IQ" dirty="0"/>
              <a:t>من </a:t>
            </a:r>
            <a:r>
              <a:rPr lang="ar-IQ" dirty="0" smtClean="0"/>
              <a:t>خلال </a:t>
            </a:r>
            <a:r>
              <a:rPr lang="ar-IQ" dirty="0"/>
              <a:t>دراستنا لعناصر المناخ في فصلي الصيف والشتاء </a:t>
            </a:r>
            <a:r>
              <a:rPr lang="ar-IQ" dirty="0" smtClean="0"/>
              <a:t>واختلاف </a:t>
            </a:r>
            <a:r>
              <a:rPr lang="ar-IQ" dirty="0"/>
              <a:t>في الحرارة وكمية المطر ومظاهر السطح المختلفة يمكننا أن نقسم قارة أستراليا إلى </a:t>
            </a:r>
            <a:r>
              <a:rPr lang="ar-IQ" dirty="0" smtClean="0"/>
              <a:t>الأقاليم </a:t>
            </a:r>
            <a:r>
              <a:rPr lang="ar-IQ" dirty="0"/>
              <a:t>المناخية والنباتية </a:t>
            </a:r>
            <a:r>
              <a:rPr lang="ar-IQ" dirty="0" smtClean="0"/>
              <a:t>الآتية :</a:t>
            </a:r>
          </a:p>
          <a:p>
            <a:pPr marL="0" indent="0">
              <a:buNone/>
            </a:pPr>
            <a:r>
              <a:rPr lang="ar-IQ" dirty="0"/>
              <a:t> 1ـ </a:t>
            </a:r>
            <a:r>
              <a:rPr lang="ar-IQ" dirty="0" smtClean="0"/>
              <a:t>الإقليم </a:t>
            </a:r>
            <a:r>
              <a:rPr lang="ar-IQ" dirty="0"/>
              <a:t>الموسمي: يتمثل في </a:t>
            </a:r>
            <a:r>
              <a:rPr lang="ar-IQ" dirty="0" smtClean="0"/>
              <a:t>اطراف </a:t>
            </a:r>
            <a:r>
              <a:rPr lang="ar-IQ" dirty="0"/>
              <a:t>الشمالية من القارة وهو حار بوجه عام وخاصة في فصل الصيف ، ويتعرض </a:t>
            </a:r>
            <a:r>
              <a:rPr lang="ar-IQ" dirty="0" smtClean="0"/>
              <a:t>الإقليم </a:t>
            </a:r>
            <a:r>
              <a:rPr lang="ar-IQ" dirty="0"/>
              <a:t>للرياح الموسمية الغربية صيفا فتسقط أمطارها على طول الساحل وتقل كلما اتجهنا نحو الداخل . وتنمو في </a:t>
            </a:r>
            <a:r>
              <a:rPr lang="ar-IQ" dirty="0" smtClean="0"/>
              <a:t>الإقليم </a:t>
            </a:r>
            <a:r>
              <a:rPr lang="ar-IQ" dirty="0"/>
              <a:t>الغابات المدارية مثل غابات </a:t>
            </a:r>
            <a:r>
              <a:rPr lang="ar-IQ" dirty="0" err="1"/>
              <a:t>المانجروف</a:t>
            </a:r>
            <a:r>
              <a:rPr lang="ar-IQ" dirty="0"/>
              <a:t> والصندل و الساج والنخيل و وأشجار فاكهة المناطق الحارة ، وفي جنوبه حيث يقل المطر تنمو حشائش السافانا التي تتدرج تبعاً للمطر من طويلة إلى متوسطة فقصيرة وتتخللها أشجار السنط والكافور ، ويشتهر جنوب </a:t>
            </a:r>
            <a:r>
              <a:rPr lang="ar-IQ" dirty="0" smtClean="0"/>
              <a:t>الإقليم </a:t>
            </a:r>
            <a:r>
              <a:rPr lang="ar-IQ" dirty="0"/>
              <a:t>بتربية </a:t>
            </a:r>
            <a:r>
              <a:rPr lang="ar-IQ" smtClean="0"/>
              <a:t>الأبقار والأغنام  </a:t>
            </a:r>
            <a:endParaRPr lang="ar-IQ" dirty="0"/>
          </a:p>
        </p:txBody>
      </p:sp>
    </p:spTree>
    <p:extLst>
      <p:ext uri="{BB962C8B-B14F-4D97-AF65-F5344CB8AC3E}">
        <p14:creationId xmlns:p14="http://schemas.microsoft.com/office/powerpoint/2010/main" val="2784054905"/>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1075</Words>
  <Application>Microsoft Office PowerPoint</Application>
  <PresentationFormat>عرض على الشاشة (3:4)‏</PresentationFormat>
  <Paragraphs>48</Paragraphs>
  <Slides>13</Slides>
  <Notes>0</Notes>
  <HiddenSlides>0</HiddenSlides>
  <MMClips>0</MMClips>
  <ScaleCrop>false</ScaleCrop>
  <HeadingPairs>
    <vt:vector size="4" baseType="variant">
      <vt:variant>
        <vt:lpstr>نسق</vt:lpstr>
      </vt:variant>
      <vt:variant>
        <vt:i4>1</vt:i4>
      </vt:variant>
      <vt:variant>
        <vt:lpstr>عناوين الشرائح</vt:lpstr>
      </vt:variant>
      <vt:variant>
        <vt:i4>13</vt:i4>
      </vt:variant>
    </vt:vector>
  </HeadingPairs>
  <TitlesOfParts>
    <vt:vector size="14" baseType="lpstr">
      <vt:lpstr>سمة Office</vt:lpstr>
      <vt:lpstr>محاضرات  مادة استراليا الاقليمية </vt:lpstr>
      <vt:lpstr>المحاضرة الاولى : الموقع والمساحة </vt:lpstr>
      <vt:lpstr>المحاضرة الثانية : مظاهر السطح </vt:lpstr>
      <vt:lpstr>عرض تقديمي في PowerPoint</vt:lpstr>
      <vt:lpstr>عرض تقديمي في PowerPoint</vt:lpstr>
      <vt:lpstr>عرض تقديمي في PowerPoint</vt:lpstr>
      <vt:lpstr>المحاضرة الثالثة : المناخ : </vt:lpstr>
      <vt:lpstr>المناخ في صيف النصف الجنوبي</vt:lpstr>
      <vt:lpstr>المحاضرة الرابعة : الأقاليم المناخية والنباتية في استراليا</vt:lpstr>
      <vt:lpstr>عرض تقديمي في PowerPoint</vt:lpstr>
      <vt:lpstr>عرض تقديمي في PowerPoint</vt:lpstr>
      <vt:lpstr>عرض تقديمي في PowerPoint</vt:lpstr>
      <vt:lpstr>المحاضرة الخامسة : السكان</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مادة استراليا الاقليمية </dc:title>
  <dc:creator>Ahmed</dc:creator>
  <cp:lastModifiedBy>almarsa</cp:lastModifiedBy>
  <cp:revision>7</cp:revision>
  <dcterms:created xsi:type="dcterms:W3CDTF">2018-07-10T14:08:28Z</dcterms:created>
  <dcterms:modified xsi:type="dcterms:W3CDTF">2018-07-10T16:29:42Z</dcterms:modified>
</cp:coreProperties>
</file>